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Первый участник (Кирилл). Слайды 1–3.</a:t>
            </a:r>
          </a:p>
          <a:p/>
          <a:p>
            <a:r>
              <a:t>Тема нашего сообщения — «Нефть: состав, месторождения в России и на Дальнем Востоке».</a:t>
            </a:r>
          </a:p>
          <a:p/>
          <a:p>
            <a:r>
              <a:t>Нефть — это природная горючая маслянистая жидкость, которая образуется в земной коре в течение миллионов лет из органических остатков. Она имеет тёмный цвет, характерный запах и практически не растворяется в воде.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Первый участник (Кирилл). Слайды 1–3.</a:t>
            </a:r>
          </a:p>
          <a:p/>
          <a:p>
            <a:r>
              <a:t>С точки зрения химии нефть представляет собой сложную смесь различных органических веществ. Основу её состава составляют углеводороды — соединения углерода и водорода. Среди них выделяют алканы, циклоалканы и ароматические углеводороды. Также в нефти могут присутствовать соединения серы, азота и кислорода. Точный состав зависит от месторождения, поэтому нефть из разных районов может отличаться по цвету, плотности и вязкости.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Первый участник (Кирилл). Слайды 1–3.</a:t>
            </a:r>
          </a:p>
          <a:p/>
          <a:p>
            <a:r>
              <a:t>Нефть имеет огромное значение для промышленности. После добычи её очищают и перерабатывают. Один из основных способов переработки — фракционная перегонка, при которой компоненты разделяют по температурам кипения. Так получают бензин, керосин, дизельное топливо и другие нефтепродукты.</a:t>
            </a:r>
          </a:p>
          <a:p/>
          <a:p>
            <a:r>
              <a:t>Кроме топлива, нефть служит сырьём для химической промышленности. Из продуктов её переработки производят пластмассы, синтетические волокна, растворители и другие материалы, которые используются в повседневной жизни.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Второй участник (Баграт). Слайд 4.</a:t>
            </a:r>
          </a:p>
          <a:p/>
          <a:p>
            <a:r>
              <a:t>Теперь рассмотрим основные нефтяные месторождения России.</a:t>
            </a:r>
          </a:p>
          <a:p/>
          <a:p>
            <a:r>
              <a:t>Наша страна обладает значительными запасами нефти. Главным нефтедобывающим районом является Западная Сибирь. Здесь, в частности, расположены Самотлорское и Приобское месторождения, находящиеся в Ханты-Мансийском автономном округе — Югре. Этот регион играет важнейшую роль в нефтяной промышленности России.</a:t>
            </a:r>
          </a:p>
          <a:p/>
          <a:p>
            <a:r>
              <a:t>Другой крупный район — Волго-Уральская нефтегазоносная провинция. Она охватывает территории Татарстана, Башкортостана, Самарской области и соседних регионов. Одним из известных месторождений является Ромашкинское в Татарстане.</a:t>
            </a:r>
          </a:p>
          <a:p/>
          <a:p>
            <a:r>
              <a:t>Также нефть добывают в Тимано-Печорской провинции, расположенной на северо-востоке европейской части страны, и в Восточной Сибири. Например, Ванкорское месторождение находится в Красноярском крае, а Верхнечонское — в Иркутской области.</a:t>
            </a:r>
          </a:p>
          <a:p/>
          <a:p>
            <a:r>
              <a:t>Таким образом, нефтяные ресурсы России размещены в разных частях страны, однако особое значение имеет Западная Сибирь. Разработка месторождений обеспечивает промышленность топливом и сырьём, а также создаёт рабочие места и приносит доход регионам.</a:t>
            </a:r>
          </a:p>
          <a:p/>
          <a:p>
            <a:r>
              <a:t>Внимание: изучи карту на слайде — показывай по ней, где находятся районы, о которых говоришь.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Третий участник (Слава). Слайды 5–7.</a:t>
            </a:r>
          </a:p>
          <a:p/>
          <a:p>
            <a:r>
              <a:t>Отдельно стоит рассмотреть нефтяные месторождения Дальнего Востока России. Главный район добычи нефти в этой части страны — Сахалин и прилегающий шельф Охотского моря.</a:t>
            </a:r>
          </a:p>
          <a:p/>
          <a:p>
            <a:r>
              <a:t>На Сахалине находятся месторождения, связанные с проектом «Сахалин-1», например Чайвинское и Аркутун-Дагинское. С проектом «Сахалин-2» связаны Пильтун-Астохское и Лунское месторождения. Они расположены на морском шельфе. При этом Лунское месторождение преимущественно газовое, а Пильтун-Астохское имеет большое значение для добычи нефти.</a:t>
            </a:r>
          </a:p>
          <a:p/>
          <a:p>
            <a:r>
              <a:t>Разработка морских месторождений требует сложных технологий, поскольку оборудование должно работать в условиях моря, ветра и волн. Нефтегазовая промышленность имеет большое значение для экономики Сахалинской области и всего Дальнего Востока.</a:t>
            </a:r>
          </a:p>
          <a:p/>
          <a:p>
            <a:r>
              <a:t>Внимание: посмотри на карту и на фотографию платформы — можешь показать, где находится Сахалин и его шельф.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Третий участник (Слава). Слайды 5–7.</a:t>
            </a:r>
          </a:p>
          <a:p/>
          <a:p>
            <a:r>
              <a:t>Однако добыча нефти связана и с экологическими рисками. При авариях возможны разливы, которые загрязняют воду и побережье и вредят животным и растениям. Поэтому важно контролировать состояние оборудования, предотвращать утечки и соблюдать природоохранные требования.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Третий участник (Слава). Слайды 5–7.</a:t>
            </a:r>
          </a:p>
          <a:p/>
          <a:p>
            <a:r>
              <a:t>В заключение можно сказать, что нефть — это ценное химическое сырьё и важный источник энергии. Россия располагает крупными месторождениями, а Сахалин занимает особое место в нефтедобыче Дальнего Востока. При этом необходимо не только эффективно использовать природные ресурсы, но и беречь окружающую среду.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title_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7772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250" b="1" i="0">
                <a:solidFill>
                  <a:srgbClr val="E89A2B"/>
                </a:solidFill>
                <a:latin typeface="Arial"/>
              </a:rPr>
              <a:t>ПРОЕКТ ПО ХИМИИ  •  10 КЛАСС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18872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3600" b="1" i="0">
                <a:solidFill>
                  <a:srgbClr val="FFFFFF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2514600"/>
            <a:ext cx="1463040" cy="64008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4069080"/>
            <a:ext cx="12191695" cy="2788920"/>
          </a:xfrm>
          <a:prstGeom prst="rect">
            <a:avLst/>
          </a:prstGeom>
          <a:solidFill>
            <a:srgbClr val="0F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4343400"/>
            <a:ext cx="1060704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400" b="0" i="0">
                <a:solidFill>
                  <a:srgbClr val="FFFFFF"/>
                </a:solidFill>
                <a:latin typeface="Arial"/>
              </a:rPr>
              <a:t>Нефть — природная горючая маслянистая жидкость со специфическим запахом.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400" b="0" i="0">
                <a:solidFill>
                  <a:srgbClr val="FFFFFF"/>
                </a:solidFill>
                <a:latin typeface="Arial"/>
              </a:rPr>
              <a:t>Важнейшее полезное ископаемое.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400" b="0" i="0">
                <a:solidFill>
                  <a:srgbClr val="FFFFFF"/>
                </a:solidFill>
                <a:latin typeface="Arial"/>
              </a:rPr>
              <a:t>Используется как топливо и сырьё для химической промышленности.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400" b="0" i="0">
                <a:solidFill>
                  <a:srgbClr val="FFFFFF"/>
                </a:solidFill>
                <a:latin typeface="Arial"/>
              </a:rPr>
              <a:t>В России есть крупные нефтяные месторождения, в том числе на Дальнем Востоке.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05156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СЛАЙД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5783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2700" b="1" i="0">
                <a:solidFill>
                  <a:srgbClr val="0F2233"/>
                </a:solidFill>
                <a:latin typeface="Arial"/>
              </a:rPr>
              <a:t>Химический состав нефти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234440" cy="50292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572768"/>
            <a:ext cx="548640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50" b="0" i="0">
                <a:solidFill>
                  <a:srgbClr val="1B2B3A"/>
                </a:solidFill>
                <a:latin typeface="Arial"/>
              </a:rPr>
              <a:t>Смесь множества органических веществ.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50" b="0" i="0">
                <a:solidFill>
                  <a:srgbClr val="1B2B3A"/>
                </a:solidFill>
                <a:latin typeface="Arial"/>
              </a:rPr>
              <a:t>Основные элементы: </a:t>
            </a:r>
            <a:r>
              <a:rPr sz="1350" b="1" i="0">
                <a:solidFill>
                  <a:srgbClr val="1B2B3A"/>
                </a:solidFill>
                <a:latin typeface="Arial"/>
              </a:rPr>
              <a:t>углерод (C)</a:t>
            </a:r>
            <a:r>
              <a:rPr sz="1350" b="0" i="0">
                <a:solidFill>
                  <a:srgbClr val="1B2B3A"/>
                </a:solidFill>
                <a:latin typeface="Arial"/>
              </a:rPr>
              <a:t> и </a:t>
            </a:r>
            <a:r>
              <a:rPr sz="1350" b="1" i="0">
                <a:solidFill>
                  <a:srgbClr val="1B2B3A"/>
                </a:solidFill>
                <a:latin typeface="Arial"/>
              </a:rPr>
              <a:t>водород (H)</a:t>
            </a:r>
            <a:r>
              <a:rPr sz="1350" b="0" i="0">
                <a:solidFill>
                  <a:srgbClr val="1B2B3A"/>
                </a:solidFill>
                <a:latin typeface="Arial"/>
              </a:rPr>
              <a:t>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50" b="0" i="0">
                <a:solidFill>
                  <a:srgbClr val="1B2B3A"/>
                </a:solidFill>
                <a:latin typeface="Arial"/>
              </a:rPr>
              <a:t>Главные группы соединений: алканы, циклоалканы и ароматические углеводороды.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50" b="0" i="0">
                <a:solidFill>
                  <a:srgbClr val="1B2B3A"/>
                </a:solidFill>
                <a:latin typeface="Arial"/>
              </a:rPr>
              <a:t>Также присутствуют соединения серы, азота и кислорода.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50" b="0" i="0">
                <a:solidFill>
                  <a:srgbClr val="1B2B3A"/>
                </a:solidFill>
                <a:latin typeface="Arial"/>
              </a:rPr>
              <a:t>Состав зависит от месторождения.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4572000"/>
            <a:ext cx="1463040" cy="457200"/>
          </a:xfrm>
          <a:prstGeom prst="roundRect">
            <a:avLst>
              <a:gd name="adj" fmla="val 20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4572000"/>
            <a:ext cx="64008" cy="457200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4654296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1B2B3A"/>
                </a:solidFill>
                <a:latin typeface="Arial"/>
              </a:rPr>
              <a:t>Алканы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39696" y="4572000"/>
            <a:ext cx="1783080" cy="457200"/>
          </a:xfrm>
          <a:prstGeom prst="roundRect">
            <a:avLst>
              <a:gd name="adj" fmla="val 20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39696" y="4572000"/>
            <a:ext cx="64008" cy="457200"/>
          </a:xfrm>
          <a:prstGeom prst="rect">
            <a:avLst/>
          </a:prstGeom>
          <a:solidFill>
            <a:srgbClr val="2E7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22576" y="4654296"/>
            <a:ext cx="1508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1B2B3A"/>
                </a:solidFill>
                <a:latin typeface="Arial"/>
              </a:rPr>
              <a:t>Циклоалканы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32504" y="4572000"/>
            <a:ext cx="2148840" cy="457200"/>
          </a:xfrm>
          <a:prstGeom prst="roundRect">
            <a:avLst>
              <a:gd name="adj" fmla="val 20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032504" y="4572000"/>
            <a:ext cx="64008" cy="457200"/>
          </a:xfrm>
          <a:prstGeom prst="rect">
            <a:avLst/>
          </a:prstGeom>
          <a:solidFill>
            <a:srgbClr val="3C5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15384" y="4654296"/>
            <a:ext cx="1874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1B2B3A"/>
                </a:solidFill>
                <a:latin typeface="Arial"/>
              </a:rPr>
              <a:t>Ароматические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257800"/>
            <a:ext cx="5486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sz="1200" b="0" i="0">
                <a:solidFill>
                  <a:srgbClr val="5B6B7B"/>
                </a:solidFill>
                <a:latin typeface="Arial"/>
              </a:rPr>
              <a:t>Поэтому нефть из разных районов отличается по цвету, плотности и вязкости.</a:t>
            </a:r>
          </a:p>
        </p:txBody>
      </p:sp>
      <p:pic>
        <p:nvPicPr>
          <p:cNvPr id="16" name="Picture 15" descr="graph_elem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645920"/>
            <a:ext cx="5257800" cy="2660904"/>
          </a:xfrm>
          <a:prstGeom prst="rect">
            <a:avLst/>
          </a:prstGeom>
        </p:spPr>
      </p:pic>
      <p:pic>
        <p:nvPicPr>
          <p:cNvPr id="17" name="Picture 16" descr="photo_oil_stri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617720"/>
            <a:ext cx="5257800" cy="1362456"/>
          </a:xfrm>
          <a:prstGeom prst="rect">
            <a:avLst/>
          </a:prstGeom>
          <a:ln w="12700">
            <a:solidFill>
              <a:srgbClr val="D8DFE6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6400800" y="6025896"/>
            <a:ext cx="5257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1">
                <a:solidFill>
                  <a:srgbClr val="5B6B7B"/>
                </a:solidFill>
                <a:latin typeface="Arial"/>
              </a:rPr>
              <a:t>Пробы нефти: цвет меняется от жёлтого до почти чёрного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382512"/>
            <a:ext cx="11057839" cy="10972"/>
          </a:xfrm>
          <a:prstGeom prst="rect">
            <a:avLst/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6455664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0">
                <a:solidFill>
                  <a:srgbClr val="5B6B7B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10367" y="645566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sz="900" b="1" i="0">
                <a:solidFill>
                  <a:srgbClr val="5B6B7B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05156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СЛАЙД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5783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2700" b="1" i="0">
                <a:solidFill>
                  <a:srgbClr val="0F2233"/>
                </a:solidFill>
                <a:latin typeface="Arial"/>
              </a:rPr>
              <a:t>Применение нефти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234440" cy="50292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cheme_frac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554480"/>
            <a:ext cx="8001000" cy="35570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96528" y="1600200"/>
            <a:ext cx="283464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Бензин, керосин, дизельное топливо.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Смазочные материалы и битум.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Пластмассы, синтетические волокна и другие продукты органического синтеза.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Основной способ первичной переработки — </a:t>
            </a:r>
            <a:r>
              <a:rPr sz="1250" b="1" i="0">
                <a:solidFill>
                  <a:srgbClr val="1B2B3A"/>
                </a:solidFill>
                <a:latin typeface="Arial"/>
              </a:rPr>
              <a:t>фракционная перегонка</a:t>
            </a:r>
            <a:r>
              <a:rPr sz="1250" b="0" i="0">
                <a:solidFill>
                  <a:srgbClr val="1B2B3A"/>
                </a:solidFill>
                <a:latin typeface="Arial"/>
              </a:rPr>
              <a:t>. При ней компоненты разделяют по температурам кипения.</a:t>
            </a:r>
          </a:p>
        </p:txBody>
      </p:sp>
      <p:pic>
        <p:nvPicPr>
          <p:cNvPr id="7" name="Picture 6" descr="photo_refinery_s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28" y="4617720"/>
            <a:ext cx="2834640" cy="1289304"/>
          </a:xfrm>
          <a:prstGeom prst="rect">
            <a:avLst/>
          </a:prstGeom>
          <a:ln w="12700">
            <a:solidFill>
              <a:srgbClr val="D8DFE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796528" y="5952744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1">
                <a:solidFill>
                  <a:srgbClr val="5B6B7B"/>
                </a:solidFill>
                <a:latin typeface="Arial"/>
              </a:rPr>
              <a:t>Нефтеперерабатывающий завод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82512"/>
            <a:ext cx="11057839" cy="10972"/>
          </a:xfrm>
          <a:prstGeom prst="rect">
            <a:avLst/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6455664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0">
                <a:solidFill>
                  <a:srgbClr val="5B6B7B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10367" y="645566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sz="900" b="1" i="0">
                <a:solidFill>
                  <a:srgbClr val="5B6B7B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05156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СЛАЙД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5783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2700" b="1" i="0">
                <a:solidFill>
                  <a:srgbClr val="0F2233"/>
                </a:solidFill>
                <a:latin typeface="Arial"/>
              </a:rPr>
              <a:t>Главные нефтяные районы России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234440" cy="50292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572768"/>
            <a:ext cx="461772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1" i="0">
                <a:solidFill>
                  <a:srgbClr val="1B2B3A"/>
                </a:solidFill>
                <a:latin typeface="Arial"/>
              </a:rPr>
              <a:t>Западная Сибирь</a:t>
            </a:r>
            <a:r>
              <a:rPr sz="1250" b="0" i="0">
                <a:solidFill>
                  <a:srgbClr val="1B2B3A"/>
                </a:solidFill>
                <a:latin typeface="Arial"/>
              </a:rPr>
              <a:t> — крупнейший нефтедобывающий район страны (Самотлорское и Приобское месторождения в Ханты-Мансийском округе).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1" i="0">
                <a:solidFill>
                  <a:srgbClr val="1B2B3A"/>
                </a:solidFill>
                <a:latin typeface="Arial"/>
              </a:rPr>
              <a:t>Волго-Уральский район</a:t>
            </a:r>
            <a:r>
              <a:rPr sz="1250" b="0" i="0">
                <a:solidFill>
                  <a:srgbClr val="1B2B3A"/>
                </a:solidFill>
                <a:latin typeface="Arial"/>
              </a:rPr>
              <a:t> — один из старейших районов нефтедобычи; Ромашкинское месторождение в Татарстане.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1" i="0">
                <a:solidFill>
                  <a:srgbClr val="1B2B3A"/>
                </a:solidFill>
                <a:latin typeface="Arial"/>
              </a:rPr>
              <a:t>Тимано-Печорская провинция</a:t>
            </a:r>
            <a:r>
              <a:rPr sz="1250" b="0" i="0">
                <a:solidFill>
                  <a:srgbClr val="1B2B3A"/>
                </a:solidFill>
                <a:latin typeface="Arial"/>
              </a:rPr>
              <a:t> — север европейской части России.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250" b="1" i="0">
                <a:solidFill>
                  <a:srgbClr val="1B2B3A"/>
                </a:solidFill>
                <a:latin typeface="Arial"/>
              </a:rPr>
              <a:t>Восточная Сибирь</a:t>
            </a:r>
            <a:r>
              <a:rPr sz="1250" b="0" i="0">
                <a:solidFill>
                  <a:srgbClr val="1B2B3A"/>
                </a:solidFill>
                <a:latin typeface="Arial"/>
              </a:rPr>
              <a:t> — крупные месторождения в Красноярском крае и Иркутской области (Ванкорское, Верхнечонское).</a:t>
            </a:r>
          </a:p>
        </p:txBody>
      </p:sp>
      <p:pic>
        <p:nvPicPr>
          <p:cNvPr id="6" name="Picture 5" descr="map_russia_reg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1554480"/>
            <a:ext cx="6172200" cy="33284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40680" y="4974336"/>
            <a:ext cx="6172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  <a:buNone/>
            </a:pPr>
            <a:r>
              <a:rPr sz="1250" b="1" i="0">
                <a:solidFill>
                  <a:srgbClr val="1B2B3A"/>
                </a:solidFill>
                <a:latin typeface="Arial"/>
              </a:rPr>
              <a:t>Основные районы добычи нефти в России</a:t>
            </a:r>
          </a:p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sz="1150" b="0" i="0">
                <a:solidFill>
                  <a:srgbClr val="5B6B7B"/>
                </a:solidFill>
                <a:latin typeface="Arial"/>
              </a:rPr>
              <a:t>Западная Сибирь даёт около 60 % всей нефти страны. Остальные районы — Волго-Урал, Тимано-Печора, Восточная Сибирь и Сахалин — дополняют общую добычу.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382512"/>
            <a:ext cx="11057839" cy="10972"/>
          </a:xfrm>
          <a:prstGeom prst="rect">
            <a:avLst/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6455664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0">
                <a:solidFill>
                  <a:srgbClr val="5B6B7B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10367" y="645566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sz="900" b="1" i="0">
                <a:solidFill>
                  <a:srgbClr val="5B6B7B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05156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СЛАЙД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5783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2700" b="1" i="0">
                <a:solidFill>
                  <a:srgbClr val="0F2233"/>
                </a:solidFill>
                <a:latin typeface="Arial"/>
              </a:rPr>
              <a:t>Нефтяные месторождения Дальнего Востока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234440" cy="50292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572768"/>
            <a:ext cx="56692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00" b="1" i="0">
                <a:solidFill>
                  <a:srgbClr val="1B2B3A"/>
                </a:solidFill>
                <a:latin typeface="Arial"/>
              </a:rPr>
              <a:t>Сахалинская область</a:t>
            </a:r>
            <a:r>
              <a:rPr sz="1300" b="0" i="0">
                <a:solidFill>
                  <a:srgbClr val="1B2B3A"/>
                </a:solidFill>
                <a:latin typeface="Arial"/>
              </a:rPr>
              <a:t> — важный район добычи нефти и газа.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00" b="0" i="0">
                <a:solidFill>
                  <a:srgbClr val="1B2B3A"/>
                </a:solidFill>
                <a:latin typeface="Arial"/>
              </a:rPr>
              <a:t>Проекты </a:t>
            </a:r>
            <a:r>
              <a:rPr sz="1300" b="1" i="0">
                <a:solidFill>
                  <a:srgbClr val="1B2B3A"/>
                </a:solidFill>
                <a:latin typeface="Arial"/>
              </a:rPr>
              <a:t>«Сахалин-1»</a:t>
            </a:r>
            <a:r>
              <a:rPr sz="1300" b="0" i="0">
                <a:solidFill>
                  <a:srgbClr val="1B2B3A"/>
                </a:solidFill>
                <a:latin typeface="Arial"/>
              </a:rPr>
              <a:t> и </a:t>
            </a:r>
            <a:r>
              <a:rPr sz="1300" b="1" i="0">
                <a:solidFill>
                  <a:srgbClr val="1B2B3A"/>
                </a:solidFill>
                <a:latin typeface="Arial"/>
              </a:rPr>
              <a:t>«Сахалин-2»</a:t>
            </a:r>
            <a:r>
              <a:rPr sz="1300" b="0" i="0">
                <a:solidFill>
                  <a:srgbClr val="1B2B3A"/>
                </a:solidFill>
                <a:latin typeface="Arial"/>
              </a:rPr>
              <a:t> связаны с освоением морских месторождений.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00" b="1" i="0">
                <a:solidFill>
                  <a:srgbClr val="1B2B3A"/>
                </a:solidFill>
                <a:latin typeface="Arial"/>
              </a:rPr>
              <a:t>Северный Сахалин</a:t>
            </a:r>
            <a:r>
              <a:rPr sz="1300" b="0" i="0">
                <a:solidFill>
                  <a:srgbClr val="1B2B3A"/>
                </a:solidFill>
                <a:latin typeface="Arial"/>
              </a:rPr>
              <a:t> — район известных нефтяных месторождений.</a:t>
            </a:r>
          </a:p>
          <a:p>
            <a:pPr algn="l" marL="219456" indent="-219456">
              <a:lnSpc>
                <a:spcPct val="105000"/>
              </a:lnSpc>
              <a:spcAft>
                <a:spcPts val="900"/>
              </a:spcAft>
              <a:buClr>
                <a:srgbClr val="E89A2B"/>
              </a:buClr>
              <a:buFont typeface="Arial"/>
              <a:buChar char="•"/>
            </a:pPr>
            <a:r>
              <a:rPr sz="1300" b="0" i="0">
                <a:solidFill>
                  <a:srgbClr val="1B2B3A"/>
                </a:solidFill>
                <a:latin typeface="Arial"/>
              </a:rPr>
              <a:t>Значительная часть ресурсов расположена на </a:t>
            </a:r>
            <a:r>
              <a:rPr sz="1300" b="1" i="0">
                <a:solidFill>
                  <a:srgbClr val="1B2B3A"/>
                </a:solidFill>
                <a:latin typeface="Arial"/>
              </a:rPr>
              <a:t>шельфе</a:t>
            </a:r>
            <a:r>
              <a:rPr sz="1300" b="0" i="0">
                <a:solidFill>
                  <a:srgbClr val="1B2B3A"/>
                </a:solidFill>
                <a:latin typeface="Arial"/>
              </a:rPr>
              <a:t> — на продолжении материка под морем.</a:t>
            </a:r>
          </a:p>
        </p:txBody>
      </p:sp>
      <p:pic>
        <p:nvPicPr>
          <p:cNvPr id="6" name="Picture 5" descr="photo_fareast_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3794760"/>
            <a:ext cx="3566160" cy="2395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928" y="623620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1">
                <a:solidFill>
                  <a:srgbClr val="5B6B7B"/>
                </a:solidFill>
                <a:latin typeface="Arial"/>
              </a:rPr>
              <a:t>Дальневосточный федеральный округ</a:t>
            </a:r>
          </a:p>
        </p:txBody>
      </p:sp>
      <p:pic>
        <p:nvPicPr>
          <p:cNvPr id="8" name="Picture 7" descr="photo_berk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600200"/>
            <a:ext cx="5029200" cy="3319272"/>
          </a:xfrm>
          <a:prstGeom prst="rect">
            <a:avLst/>
          </a:prstGeom>
          <a:ln w="12700">
            <a:solidFill>
              <a:srgbClr val="D8DFE6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537960" y="4965192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1">
                <a:solidFill>
                  <a:srgbClr val="5B6B7B"/>
                </a:solidFill>
                <a:latin typeface="Arial"/>
              </a:rPr>
              <a:t>Морская платформа на шельфе Сахалина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7960" y="5230368"/>
            <a:ext cx="5029200" cy="1051560"/>
          </a:xfrm>
          <a:prstGeom prst="roundRect">
            <a:avLst>
              <a:gd name="adj" fmla="val 7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37960" y="5230368"/>
            <a:ext cx="68580" cy="1051560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66560" y="5358384"/>
            <a:ext cx="45720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Месторождения проектов</a:t>
            </a:r>
          </a:p>
          <a:p>
            <a:pPr algn="l">
              <a:lnSpc>
                <a:spcPct val="105000"/>
              </a:lnSpc>
              <a:spcAft>
                <a:spcPts val="0"/>
              </a:spcAft>
              <a:buNone/>
            </a:pPr>
            <a:r>
              <a:rPr sz="1100" b="0" i="0">
                <a:solidFill>
                  <a:srgbClr val="1B2B3A"/>
                </a:solidFill>
                <a:latin typeface="Arial"/>
              </a:rPr>
              <a:t>«Сахалин-1»: Чайво, Аркутун-Даги.   «Сахалин-2»: Пильтун-Астохское (нефть), Лунское (газ).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82512"/>
            <a:ext cx="11057839" cy="10972"/>
          </a:xfrm>
          <a:prstGeom prst="rect">
            <a:avLst/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6455664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0">
                <a:solidFill>
                  <a:srgbClr val="5B6B7B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10367" y="645566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sz="900" b="1" i="0">
                <a:solidFill>
                  <a:srgbClr val="5B6B7B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05156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СЛАЙД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5783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2700" b="1" i="0">
                <a:solidFill>
                  <a:srgbClr val="0F2233"/>
                </a:solidFill>
                <a:latin typeface="Arial"/>
              </a:rPr>
              <a:t>Значение и экологические проблемы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234440" cy="50292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66928" y="1572768"/>
            <a:ext cx="5394960" cy="2240280"/>
          </a:xfrm>
          <a:prstGeom prst="roundRect">
            <a:avLst>
              <a:gd name="adj" fmla="val 5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572768"/>
            <a:ext cx="5394960" cy="82296"/>
          </a:xfrm>
          <a:prstGeom prst="rect">
            <a:avLst/>
          </a:prstGeom>
          <a:solidFill>
            <a:srgbClr val="2E7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28800"/>
            <a:ext cx="48828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600" b="1" i="0">
                <a:solidFill>
                  <a:srgbClr val="2E7D8F"/>
                </a:solidFill>
                <a:latin typeface="Arial"/>
              </a:rPr>
              <a:t>Значение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41448"/>
            <a:ext cx="4882896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7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Обеспечение топливом транспорта и промышленности.</a:t>
            </a:r>
          </a:p>
          <a:p>
            <a:pPr algn="l" marL="219456" indent="-219456">
              <a:lnSpc>
                <a:spcPct val="105000"/>
              </a:lnSpc>
              <a:spcAft>
                <a:spcPts val="7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Сырьё для производства химических материалов.</a:t>
            </a:r>
          </a:p>
          <a:p>
            <a:pPr algn="l" marL="219456" indent="-219456">
              <a:lnSpc>
                <a:spcPct val="105000"/>
              </a:lnSpc>
              <a:spcAft>
                <a:spcPts val="7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Рабочие места и доходы регионов.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572768"/>
            <a:ext cx="5394960" cy="2240280"/>
          </a:xfrm>
          <a:prstGeom prst="roundRect">
            <a:avLst>
              <a:gd name="adj" fmla="val 5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572768"/>
            <a:ext cx="5394960" cy="82296"/>
          </a:xfrm>
          <a:prstGeom prst="rect">
            <a:avLst/>
          </a:prstGeom>
          <a:solidFill>
            <a:srgbClr val="C87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9672" y="1828800"/>
            <a:ext cx="48828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600" b="1" i="0">
                <a:solidFill>
                  <a:srgbClr val="C87E18"/>
                </a:solidFill>
                <a:latin typeface="Arial"/>
              </a:rPr>
              <a:t>Проблемы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441448"/>
            <a:ext cx="4882896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19456" indent="-219456">
              <a:lnSpc>
                <a:spcPct val="105000"/>
              </a:lnSpc>
              <a:spcAft>
                <a:spcPts val="7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Риск разливов нефти.</a:t>
            </a:r>
          </a:p>
          <a:p>
            <a:pPr algn="l" marL="219456" indent="-219456">
              <a:lnSpc>
                <a:spcPct val="105000"/>
              </a:lnSpc>
              <a:spcAft>
                <a:spcPts val="7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Загрязнение воды и почвы.</a:t>
            </a:r>
          </a:p>
          <a:p>
            <a:pPr algn="l" marL="219456" indent="-219456">
              <a:lnSpc>
                <a:spcPct val="105000"/>
              </a:lnSpc>
              <a:spcAft>
                <a:spcPts val="700"/>
              </a:spcAft>
              <a:buClr>
                <a:srgbClr val="E89A2B"/>
              </a:buClr>
              <a:buFont typeface="Arial"/>
              <a:buChar char="•"/>
            </a:pPr>
            <a:r>
              <a:rPr sz="1250" b="0" i="0">
                <a:solidFill>
                  <a:srgbClr val="1B2B3A"/>
                </a:solidFill>
                <a:latin typeface="Arial"/>
              </a:rPr>
              <a:t>Необходимость защиты морских и прибрежных экосистем.</a:t>
            </a:r>
          </a:p>
        </p:txBody>
      </p:sp>
      <p:pic>
        <p:nvPicPr>
          <p:cNvPr id="13" name="Picture 12" descr="photo_va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023360"/>
            <a:ext cx="5394960" cy="2240280"/>
          </a:xfrm>
          <a:prstGeom prst="rect">
            <a:avLst/>
          </a:prstGeom>
          <a:ln w="12700">
            <a:solidFill>
              <a:srgbClr val="D8DFE6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66928" y="6309360"/>
            <a:ext cx="5394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1">
                <a:solidFill>
                  <a:srgbClr val="5B6B7B"/>
                </a:solidFill>
                <a:latin typeface="Arial"/>
              </a:rPr>
              <a:t>Нефть — сырьё и топливо для промышленности</a:t>
            </a:r>
          </a:p>
        </p:txBody>
      </p:sp>
      <p:pic>
        <p:nvPicPr>
          <p:cNvPr id="15" name="Picture 14" descr="photo_spi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4023360"/>
            <a:ext cx="5394960" cy="2240280"/>
          </a:xfrm>
          <a:prstGeom prst="rect">
            <a:avLst/>
          </a:prstGeom>
          <a:ln w="12700">
            <a:solidFill>
              <a:srgbClr val="D8DFE6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6263640" y="6309360"/>
            <a:ext cx="5394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1">
                <a:solidFill>
                  <a:srgbClr val="5B6B7B"/>
                </a:solidFill>
                <a:latin typeface="Arial"/>
              </a:rPr>
              <a:t>Разлив нефти: загрязняются вода и побережье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6382512"/>
            <a:ext cx="11057839" cy="10972"/>
          </a:xfrm>
          <a:prstGeom prst="rect">
            <a:avLst/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6455664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0">
                <a:solidFill>
                  <a:srgbClr val="5B6B7B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10367" y="645566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sz="900" b="1" i="0">
                <a:solidFill>
                  <a:srgbClr val="5B6B7B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05156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1150" b="1" i="0">
                <a:solidFill>
                  <a:srgbClr val="C87E18"/>
                </a:solidFill>
                <a:latin typeface="Arial"/>
              </a:rPr>
              <a:t>СЛАЙД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5783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2700" b="1" i="0">
                <a:solidFill>
                  <a:srgbClr val="0F2233"/>
                </a:solidFill>
                <a:latin typeface="Arial"/>
              </a:rPr>
              <a:t>Вывод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1234440" cy="50292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66928" y="1645920"/>
            <a:ext cx="5394960" cy="1481328"/>
          </a:xfrm>
          <a:prstGeom prst="roundRect">
            <a:avLst>
              <a:gd name="adj" fmla="val 6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645920"/>
            <a:ext cx="68580" cy="1481328"/>
          </a:xfrm>
          <a:prstGeom prst="rect">
            <a:avLst/>
          </a:prstGeom>
          <a:solidFill>
            <a:srgbClr val="E89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847088"/>
            <a:ext cx="640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3000" b="1" i="0">
                <a:solidFill>
                  <a:srgbClr val="E89A2B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20240"/>
            <a:ext cx="4160520" cy="10241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>
                <a:solidFill>
                  <a:srgbClr val="1B2B3A"/>
                </a:solidFill>
                <a:latin typeface="Arial"/>
              </a:rPr>
              <a:t>Нефть — сложная смесь углеводородов.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81928" y="1645920"/>
            <a:ext cx="5394960" cy="1481328"/>
          </a:xfrm>
          <a:prstGeom prst="roundRect">
            <a:avLst>
              <a:gd name="adj" fmla="val 6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81928" y="1645920"/>
            <a:ext cx="68580" cy="1481328"/>
          </a:xfrm>
          <a:prstGeom prst="rect">
            <a:avLst/>
          </a:prstGeom>
          <a:solidFill>
            <a:srgbClr val="2E7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56248" y="1847088"/>
            <a:ext cx="640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3000" b="1" i="0">
                <a:solidFill>
                  <a:srgbClr val="2E7D8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2048" y="1920240"/>
            <a:ext cx="4160520" cy="10241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>
                <a:solidFill>
                  <a:srgbClr val="1B2B3A"/>
                </a:solidFill>
                <a:latin typeface="Arial"/>
              </a:rPr>
              <a:t>Россия обладает крупными нефтяными ресурсами.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401568"/>
            <a:ext cx="5394960" cy="1481328"/>
          </a:xfrm>
          <a:prstGeom prst="roundRect">
            <a:avLst>
              <a:gd name="adj" fmla="val 6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3401568"/>
            <a:ext cx="68580" cy="1481328"/>
          </a:xfrm>
          <a:prstGeom prst="rect">
            <a:avLst/>
          </a:prstGeom>
          <a:solidFill>
            <a:srgbClr val="3C5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3602736"/>
            <a:ext cx="640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3000" b="1" i="0">
                <a:solidFill>
                  <a:srgbClr val="3C5468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7048" y="3675888"/>
            <a:ext cx="4160520" cy="10241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>
                <a:solidFill>
                  <a:srgbClr val="1B2B3A"/>
                </a:solidFill>
                <a:latin typeface="Arial"/>
              </a:rPr>
              <a:t>Дальний Восток, особенно Сахалин, важен для добычи нефти на суше и на морском шельфе.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1928" y="3401568"/>
            <a:ext cx="5394960" cy="1481328"/>
          </a:xfrm>
          <a:prstGeom prst="roundRect">
            <a:avLst>
              <a:gd name="adj" fmla="val 6000"/>
            </a:avLst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81928" y="3401568"/>
            <a:ext cx="68580" cy="1481328"/>
          </a:xfrm>
          <a:prstGeom prst="rect">
            <a:avLst/>
          </a:prstGeom>
          <a:solidFill>
            <a:srgbClr val="7A9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56248" y="3602736"/>
            <a:ext cx="640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3000" b="1" i="0">
                <a:solidFill>
                  <a:srgbClr val="7A985C"/>
                </a:solidFill>
                <a:latin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42048" y="3675888"/>
            <a:ext cx="4160520" cy="10241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>
                <a:solidFill>
                  <a:srgbClr val="1B2B3A"/>
                </a:solidFill>
                <a:latin typeface="Arial"/>
              </a:rPr>
              <a:t>Рациональное использование нефти должно сочетаться с охраной природы.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120640"/>
            <a:ext cx="11057839" cy="1143000"/>
          </a:xfrm>
          <a:prstGeom prst="roundRect">
            <a:avLst>
              <a:gd name="adj" fmla="val 8000"/>
            </a:avLst>
          </a:prstGeom>
          <a:solidFill>
            <a:srgbClr val="0F2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2688" y="5321808"/>
            <a:ext cx="10326319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buNone/>
            </a:pPr>
            <a:r>
              <a:rPr sz="1350" b="0" i="0">
                <a:solidFill>
                  <a:srgbClr val="FFFFFF"/>
                </a:solidFill>
                <a:latin typeface="Arial"/>
              </a:rPr>
              <a:t>Нефть — это ценное химическое сырьё и важный источник энергии. Сахалин занимает особое место в нефтедобыче Дальнего Востока.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382512"/>
            <a:ext cx="11057839" cy="10972"/>
          </a:xfrm>
          <a:prstGeom prst="rect">
            <a:avLst/>
          </a:prstGeom>
          <a:solidFill>
            <a:srgbClr val="E9EF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6455664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sz="850" b="0" i="0">
                <a:solidFill>
                  <a:srgbClr val="5B6B7B"/>
                </a:solidFill>
                <a:latin typeface="Arial"/>
              </a:rPr>
              <a:t>Нефть: состав, месторождения в России и на Дальнем Востоке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0367" y="6455664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  <a:buNone/>
            </a:pPr>
            <a:r>
              <a:rPr sz="900" b="1" i="0">
                <a:solidFill>
                  <a:srgbClr val="5B6B7B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